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0" r:id="rId4"/>
    <p:sldMasterId id="2147483873" r:id="rId5"/>
  </p:sldMasterIdLst>
  <p:notesMasterIdLst>
    <p:notesMasterId r:id="rId56"/>
  </p:notesMasterIdLst>
  <p:sldIdLst>
    <p:sldId id="256" r:id="rId6"/>
    <p:sldId id="265" r:id="rId7"/>
    <p:sldId id="294" r:id="rId8"/>
    <p:sldId id="259" r:id="rId9"/>
    <p:sldId id="260" r:id="rId10"/>
    <p:sldId id="261" r:id="rId11"/>
    <p:sldId id="347" r:id="rId12"/>
    <p:sldId id="443" r:id="rId13"/>
    <p:sldId id="449" r:id="rId14"/>
    <p:sldId id="447" r:id="rId15"/>
    <p:sldId id="448" r:id="rId16"/>
    <p:sldId id="444" r:id="rId17"/>
    <p:sldId id="445" r:id="rId18"/>
    <p:sldId id="458" r:id="rId19"/>
    <p:sldId id="459" r:id="rId20"/>
    <p:sldId id="455" r:id="rId21"/>
    <p:sldId id="262" r:id="rId22"/>
    <p:sldId id="332" r:id="rId23"/>
    <p:sldId id="411" r:id="rId24"/>
    <p:sldId id="331" r:id="rId25"/>
    <p:sldId id="456" r:id="rId26"/>
    <p:sldId id="431" r:id="rId27"/>
    <p:sldId id="432" r:id="rId28"/>
    <p:sldId id="433" r:id="rId29"/>
    <p:sldId id="434" r:id="rId30"/>
    <p:sldId id="405" r:id="rId31"/>
    <p:sldId id="406" r:id="rId32"/>
    <p:sldId id="413" r:id="rId33"/>
    <p:sldId id="414" r:id="rId34"/>
    <p:sldId id="435" r:id="rId35"/>
    <p:sldId id="436" r:id="rId36"/>
    <p:sldId id="415" r:id="rId37"/>
    <p:sldId id="387" r:id="rId38"/>
    <p:sldId id="388" r:id="rId39"/>
    <p:sldId id="437" r:id="rId40"/>
    <p:sldId id="416" r:id="rId41"/>
    <p:sldId id="417" r:id="rId42"/>
    <p:sldId id="418" r:id="rId43"/>
    <p:sldId id="419" r:id="rId44"/>
    <p:sldId id="420" r:id="rId45"/>
    <p:sldId id="421" r:id="rId46"/>
    <p:sldId id="398" r:id="rId47"/>
    <p:sldId id="438" r:id="rId48"/>
    <p:sldId id="450" r:id="rId49"/>
    <p:sldId id="451" r:id="rId50"/>
    <p:sldId id="453" r:id="rId51"/>
    <p:sldId id="454" r:id="rId52"/>
    <p:sldId id="442" r:id="rId53"/>
    <p:sldId id="297" r:id="rId54"/>
    <p:sldId id="45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C182CD-913C-DDD1-B4EC-C2C6E546CBFB}" v="1" dt="2023-04-04T08:01:01.966"/>
    <p1510:client id="{BBA08A95-A02C-92B7-ABB5-1C8C17B3977F}" v="12" dt="2023-04-04T08:11:22.084"/>
    <p1510:client id="{C46854DF-6128-4B36-936A-39A560160B16}" v="74" dt="2023-04-04T14:01:46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65556" autoAdjust="0"/>
  </p:normalViewPr>
  <p:slideViewPr>
    <p:cSldViewPr snapToGrid="0">
      <p:cViewPr varScale="1">
        <p:scale>
          <a:sx n="45" d="100"/>
          <a:sy n="45" d="100"/>
        </p:scale>
        <p:origin x="1500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3029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A413F-1C74-48E4-8672-E08C9A84BA69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C8920-02C8-4FB2-8D26-04DBC4FD3E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60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456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479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360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51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802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18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913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aseline="0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660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rtl="0" fontAlgn="ctr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46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946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94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93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46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451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 </a:t>
            </a:r>
            <a:endParaRPr lang="en-GB" baseline="0" dirty="0">
              <a:ea typeface="+mn-ea"/>
              <a:cs typeface="+mn-cs"/>
            </a:endParaRP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dirty="0">
                <a:cs typeface="Calibri"/>
              </a:rPr>
              <a:t>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ctr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endParaRPr lang="en-GB" dirty="0">
              <a:cs typeface="Calibri" panose="020F0502020204030204"/>
            </a:endParaRPr>
          </a:p>
          <a:p>
            <a:pPr fontAlgn="ctr"/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D6DA5-880F-48BA-94AF-C0FA3CBFCA6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635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D6DA5-880F-48BA-94AF-C0FA3CBFCA6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632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D6DA5-880F-48BA-94AF-C0FA3CBFCA6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4011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D6DA5-880F-48BA-94AF-C0FA3CBFCA6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522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  <a:endParaRPr lang="en-US" b="1" dirty="0"/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300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GB" dirty="0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888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  <a:endParaRPr lang="en-US" dirty="0"/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875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3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0526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cs typeface="Calibri Light"/>
              </a:rPr>
              <a:t>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D6DA5-880F-48BA-94AF-C0FA3CBFCA66}" type="slidenum">
              <a:rPr lang="en-GB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52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D6DA5-880F-48BA-94AF-C0FA3CBFCA66}" type="slidenum">
              <a:rPr lang="en-GB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81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8876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 </a:t>
            </a:r>
            <a:endParaRPr lang="en-GB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182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  <a:endParaRPr lang="en-GB" dirty="0"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798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D6DA5-880F-48BA-94AF-C0FA3CBFCA66}" type="slidenum">
              <a:rPr lang="en-GB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9303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9517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  <a:endParaRPr lang="en-GB" dirty="0"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2695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  <a:endParaRPr lang="en-GB" dirty="0"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799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  <a:endParaRPr lang="en-GB" dirty="0"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37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444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  <a:endParaRPr lang="en-GB" dirty="0"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642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  <a:endParaRPr lang="en-GB" dirty="0"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228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 </a:t>
            </a:r>
          </a:p>
          <a:p>
            <a:pPr>
              <a:defRPr/>
            </a:pPr>
            <a:r>
              <a:rPr lang="en-GB" dirty="0"/>
              <a:t> </a:t>
            </a:r>
            <a:endParaRPr lang="en-GB" dirty="0"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8001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D6DA5-880F-48BA-94AF-C0FA3CBFCA6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9695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D6DA5-880F-48BA-94AF-C0FA3CBFCA6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6465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D6DA5-880F-48BA-94AF-C0FA3CBFCA6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4337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aseline="0" dirty="0"/>
              <a:t>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D6DA5-880F-48BA-94AF-C0FA3CBFCA6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556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aseline="0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D6DA5-880F-48BA-94AF-C0FA3CBFCA6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4872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5234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67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6221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712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 2 officers who look after the Housing and PFI trees – that’s trees on estates and trees to individual houses and flats among the streets of Islington </a:t>
            </a:r>
          </a:p>
          <a:p>
            <a:endParaRPr lang="en-GB" dirty="0"/>
          </a:p>
          <a:p>
            <a:r>
              <a:rPr lang="en-GB" dirty="0"/>
              <a:t>Kings Square</a:t>
            </a:r>
          </a:p>
          <a:p>
            <a:endParaRPr lang="en-GB" dirty="0"/>
          </a:p>
          <a:p>
            <a:r>
              <a:rPr lang="en-GB" dirty="0"/>
              <a:t>Housing new build doing some great work on mitigation for tree planting and have taken on more than required when at planning to ensure tree protection and mitigation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036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  <a:p>
            <a:r>
              <a:rPr lang="en-GB" dirty="0">
                <a:cs typeface="Calibri"/>
              </a:rPr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939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081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C8920-02C8-4FB2-8D26-04DBC4FD3E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88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8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9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17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81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0DD2B7-298D-4D49-9A6B-1E79E2C86150}"/>
              </a:ext>
            </a:extLst>
          </p:cNvPr>
          <p:cNvSpPr/>
          <p:nvPr userDrawn="1"/>
        </p:nvSpPr>
        <p:spPr>
          <a:xfrm>
            <a:off x="0" y="0"/>
            <a:ext cx="12192000" cy="58354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432" y="1709931"/>
            <a:ext cx="10951860" cy="1892107"/>
          </a:xfrm>
        </p:spPr>
        <p:txBody>
          <a:bodyPr wrap="none" anchor="t" anchorCtr="0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432" y="3776541"/>
            <a:ext cx="10951860" cy="1655762"/>
          </a:xfrm>
        </p:spPr>
        <p:txBody>
          <a:bodyPr wrap="none"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27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3327AA-2049-CA47-863F-4936E5861A83}"/>
              </a:ext>
            </a:extLst>
          </p:cNvPr>
          <p:cNvSpPr/>
          <p:nvPr userDrawn="1"/>
        </p:nvSpPr>
        <p:spPr>
          <a:xfrm>
            <a:off x="0" y="0"/>
            <a:ext cx="12192000" cy="58354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2510632"/>
            <a:ext cx="10515600" cy="1615005"/>
          </a:xfrm>
        </p:spPr>
        <p:txBody>
          <a:bodyPr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450" y="4185271"/>
            <a:ext cx="105156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7479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D0CF094-80D9-A14F-B728-535C6EC6B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25776" y="6030382"/>
            <a:ext cx="1940484" cy="554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spcBef>
                <a:spcPts val="800"/>
              </a:spcBef>
              <a:buClr>
                <a:schemeClr val="accent1"/>
              </a:buClr>
              <a:defRPr/>
            </a:lvl2pPr>
            <a:lvl3pPr>
              <a:spcBef>
                <a:spcPts val="800"/>
              </a:spcBef>
              <a:buClr>
                <a:schemeClr val="accent1"/>
              </a:buClr>
              <a:defRPr/>
            </a:lvl3pPr>
            <a:lvl4pPr>
              <a:spcBef>
                <a:spcPts val="800"/>
              </a:spcBef>
              <a:buClr>
                <a:schemeClr val="accent1"/>
              </a:buClr>
              <a:defRPr/>
            </a:lvl4pPr>
            <a:lvl5pPr>
              <a:spcBef>
                <a:spcPts val="800"/>
              </a:spcBef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68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973" y="1341437"/>
            <a:ext cx="5242690" cy="4158215"/>
          </a:xfrm>
        </p:spPr>
        <p:txBody>
          <a:bodyPr lIns="0" tIns="0" rIns="0" bIns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8987" y="1341437"/>
            <a:ext cx="5247039" cy="4158215"/>
          </a:xfrm>
        </p:spPr>
        <p:txBody>
          <a:bodyPr lIns="0" tIns="0" rIns="0" bIns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74" y="524202"/>
            <a:ext cx="11060052" cy="78072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3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57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060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3327AA-2049-CA47-863F-4936E5861A83}"/>
              </a:ext>
            </a:extLst>
          </p:cNvPr>
          <p:cNvSpPr/>
          <p:nvPr userDrawn="1"/>
        </p:nvSpPr>
        <p:spPr>
          <a:xfrm>
            <a:off x="0" y="0"/>
            <a:ext cx="12192000" cy="58354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2510632"/>
            <a:ext cx="10515600" cy="1615005"/>
          </a:xfrm>
        </p:spPr>
        <p:txBody>
          <a:bodyPr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450" y="4185271"/>
            <a:ext cx="105156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35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29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D0CF094-80D9-A14F-B728-535C6EC6B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25776" y="6030382"/>
            <a:ext cx="1940484" cy="554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960C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960C3"/>
              </a:buClr>
              <a:defRPr/>
            </a:lvl1pPr>
            <a:lvl2pPr>
              <a:spcBef>
                <a:spcPts val="800"/>
              </a:spcBef>
              <a:buClr>
                <a:srgbClr val="8960C3"/>
              </a:buClr>
              <a:defRPr/>
            </a:lvl2pPr>
            <a:lvl3pPr>
              <a:spcBef>
                <a:spcPts val="800"/>
              </a:spcBef>
              <a:buClr>
                <a:srgbClr val="8960C3"/>
              </a:buClr>
              <a:defRPr/>
            </a:lvl3pPr>
            <a:lvl4pPr>
              <a:spcBef>
                <a:spcPts val="800"/>
              </a:spcBef>
              <a:buClr>
                <a:srgbClr val="8960C3"/>
              </a:buClr>
              <a:defRPr/>
            </a:lvl4pPr>
            <a:lvl5pPr>
              <a:spcBef>
                <a:spcPts val="800"/>
              </a:spcBef>
              <a:buClr>
                <a:srgbClr val="8960C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16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973" y="1341437"/>
            <a:ext cx="5242690" cy="4158215"/>
          </a:xfrm>
        </p:spPr>
        <p:txBody>
          <a:bodyPr lIns="0" tIns="0" rIns="0" bIns="0"/>
          <a:lstStyle>
            <a:lvl1pPr>
              <a:buClr>
                <a:srgbClr val="8960C3"/>
              </a:buClr>
              <a:defRPr/>
            </a:lvl1pPr>
            <a:lvl2pPr>
              <a:buClr>
                <a:srgbClr val="8960C3"/>
              </a:buClr>
              <a:defRPr/>
            </a:lvl2pPr>
            <a:lvl3pPr>
              <a:buClr>
                <a:srgbClr val="8960C3"/>
              </a:buClr>
              <a:defRPr/>
            </a:lvl3pPr>
            <a:lvl4pPr>
              <a:buClr>
                <a:srgbClr val="8960C3"/>
              </a:buClr>
              <a:defRPr/>
            </a:lvl4pPr>
            <a:lvl5pPr>
              <a:buClr>
                <a:srgbClr val="8960C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8987" y="1341437"/>
            <a:ext cx="5247039" cy="4158215"/>
          </a:xfrm>
        </p:spPr>
        <p:txBody>
          <a:bodyPr lIns="0" tIns="0" rIns="0" bIns="0"/>
          <a:lstStyle>
            <a:lvl1pPr>
              <a:buClr>
                <a:srgbClr val="8960C3"/>
              </a:buClr>
              <a:defRPr/>
            </a:lvl1pPr>
            <a:lvl2pPr>
              <a:buClr>
                <a:srgbClr val="8960C3"/>
              </a:buClr>
              <a:defRPr/>
            </a:lvl2pPr>
            <a:lvl3pPr>
              <a:buClr>
                <a:srgbClr val="8960C3"/>
              </a:buClr>
              <a:defRPr/>
            </a:lvl3pPr>
            <a:lvl4pPr>
              <a:buClr>
                <a:srgbClr val="8960C3"/>
              </a:buClr>
              <a:defRPr/>
            </a:lvl4pPr>
            <a:lvl5pPr>
              <a:buClr>
                <a:srgbClr val="8960C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74" y="524202"/>
            <a:ext cx="11060052" cy="780724"/>
          </a:xfrm>
        </p:spPr>
        <p:txBody>
          <a:bodyPr/>
          <a:lstStyle>
            <a:lvl1pPr>
              <a:defRPr>
                <a:solidFill>
                  <a:srgbClr val="8960C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48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960C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79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945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23E069-586E-2A43-9B9B-A9B870D5E2A8}"/>
              </a:ext>
            </a:extLst>
          </p:cNvPr>
          <p:cNvSpPr/>
          <p:nvPr userDrawn="1"/>
        </p:nvSpPr>
        <p:spPr>
          <a:xfrm>
            <a:off x="0" y="0"/>
            <a:ext cx="12192000" cy="58354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2510632"/>
            <a:ext cx="10515600" cy="1615005"/>
          </a:xfrm>
        </p:spPr>
        <p:txBody>
          <a:bodyPr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450" y="4185271"/>
            <a:ext cx="105156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512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5"/>
              </a:buClr>
              <a:defRPr/>
            </a:lvl1pPr>
            <a:lvl2pPr>
              <a:spcBef>
                <a:spcPts val="800"/>
              </a:spcBef>
              <a:buClr>
                <a:schemeClr val="accent5"/>
              </a:buClr>
              <a:defRPr/>
            </a:lvl2pPr>
            <a:lvl3pPr>
              <a:spcBef>
                <a:spcPts val="800"/>
              </a:spcBef>
              <a:buClr>
                <a:schemeClr val="accent5"/>
              </a:buClr>
              <a:defRPr/>
            </a:lvl3pPr>
            <a:lvl4pPr>
              <a:spcBef>
                <a:spcPts val="800"/>
              </a:spcBef>
              <a:buClr>
                <a:schemeClr val="accent5"/>
              </a:buClr>
              <a:defRPr/>
            </a:lvl4pPr>
            <a:lvl5pPr>
              <a:spcBef>
                <a:spcPts val="800"/>
              </a:spcBef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452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973" y="1342800"/>
            <a:ext cx="5247039" cy="4194727"/>
          </a:xfrm>
        </p:spPr>
        <p:txBody>
          <a:bodyPr lIns="0" tIns="0" rIns="0" bIns="0"/>
          <a:lstStyle>
            <a:lvl1pPr>
              <a:buClr>
                <a:schemeClr val="accent5"/>
              </a:buClr>
              <a:defRPr/>
            </a:lvl1pPr>
            <a:lvl2pPr>
              <a:spcBef>
                <a:spcPts val="800"/>
              </a:spcBef>
              <a:buClr>
                <a:schemeClr val="accent5"/>
              </a:buClr>
              <a:defRPr/>
            </a:lvl2pPr>
            <a:lvl3pPr>
              <a:spcBef>
                <a:spcPts val="800"/>
              </a:spcBef>
              <a:buClr>
                <a:schemeClr val="accent5"/>
              </a:buClr>
              <a:defRPr/>
            </a:lvl3pPr>
            <a:lvl4pPr>
              <a:spcBef>
                <a:spcPts val="800"/>
              </a:spcBef>
              <a:buClr>
                <a:schemeClr val="accent5"/>
              </a:buClr>
              <a:defRPr/>
            </a:lvl4pPr>
            <a:lvl5pPr>
              <a:spcBef>
                <a:spcPts val="800"/>
              </a:spcBef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8987" y="1342800"/>
            <a:ext cx="5247039" cy="4194727"/>
          </a:xfrm>
        </p:spPr>
        <p:txBody>
          <a:bodyPr lIns="0" tIns="0" rIns="0" bIns="0"/>
          <a:lstStyle>
            <a:lvl1pPr>
              <a:buClr>
                <a:schemeClr val="accent5"/>
              </a:buClr>
              <a:defRPr/>
            </a:lvl1pPr>
            <a:lvl2pPr>
              <a:spcBef>
                <a:spcPts val="800"/>
              </a:spcBef>
              <a:buClr>
                <a:schemeClr val="accent5"/>
              </a:buClr>
              <a:defRPr/>
            </a:lvl2pPr>
            <a:lvl3pPr>
              <a:spcBef>
                <a:spcPts val="800"/>
              </a:spcBef>
              <a:buClr>
                <a:schemeClr val="accent5"/>
              </a:buClr>
              <a:defRPr/>
            </a:lvl3pPr>
            <a:lvl4pPr>
              <a:spcBef>
                <a:spcPts val="800"/>
              </a:spcBef>
              <a:buClr>
                <a:schemeClr val="accent5"/>
              </a:buClr>
              <a:defRPr/>
            </a:lvl4pPr>
            <a:lvl5pPr>
              <a:spcBef>
                <a:spcPts val="800"/>
              </a:spcBef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74" y="524201"/>
            <a:ext cx="11060052" cy="712541"/>
          </a:xfrm>
        </p:spPr>
        <p:txBody>
          <a:bodyPr/>
          <a:lstStyle>
            <a:lvl1pPr>
              <a:defRPr>
                <a:solidFill>
                  <a:srgbClr val="00829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91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32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018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P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2C65C4-B69E-F544-89D3-7AFA98DF833A}"/>
              </a:ext>
            </a:extLst>
          </p:cNvPr>
          <p:cNvSpPr/>
          <p:nvPr userDrawn="1"/>
        </p:nvSpPr>
        <p:spPr>
          <a:xfrm>
            <a:off x="0" y="-244975"/>
            <a:ext cx="12192000" cy="5835408"/>
          </a:xfrm>
          <a:prstGeom prst="rect">
            <a:avLst/>
          </a:prstGeom>
          <a:solidFill>
            <a:srgbClr val="E01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2510632"/>
            <a:ext cx="10515600" cy="1615005"/>
          </a:xfrm>
        </p:spPr>
        <p:txBody>
          <a:bodyPr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450" y="4185271"/>
            <a:ext cx="105156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9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54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01F5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01F59"/>
              </a:buClr>
              <a:defRPr/>
            </a:lvl1pPr>
            <a:lvl2pPr>
              <a:spcBef>
                <a:spcPts val="800"/>
              </a:spcBef>
              <a:buClr>
                <a:srgbClr val="E01F59"/>
              </a:buClr>
              <a:defRPr sz="2400"/>
            </a:lvl2pPr>
            <a:lvl3pPr>
              <a:spcBef>
                <a:spcPts val="800"/>
              </a:spcBef>
              <a:buClr>
                <a:srgbClr val="E01F59"/>
              </a:buClr>
              <a:defRPr/>
            </a:lvl3pPr>
            <a:lvl4pPr>
              <a:spcBef>
                <a:spcPts val="800"/>
              </a:spcBef>
              <a:buClr>
                <a:srgbClr val="E01F59"/>
              </a:buClr>
              <a:defRPr/>
            </a:lvl4pPr>
            <a:lvl5pPr>
              <a:spcBef>
                <a:spcPts val="800"/>
              </a:spcBef>
              <a:buClr>
                <a:srgbClr val="E01F59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390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973" y="1342800"/>
            <a:ext cx="5247039" cy="4194727"/>
          </a:xfrm>
        </p:spPr>
        <p:txBody>
          <a:bodyPr lIns="0" tIns="0" rIns="0" bIns="0"/>
          <a:lstStyle>
            <a:lvl1pPr>
              <a:buClr>
                <a:srgbClr val="E01F59"/>
              </a:buClr>
              <a:defRPr/>
            </a:lvl1pPr>
            <a:lvl2pPr>
              <a:spcBef>
                <a:spcPts val="800"/>
              </a:spcBef>
              <a:buClr>
                <a:srgbClr val="E01F59"/>
              </a:buClr>
              <a:defRPr/>
            </a:lvl2pPr>
            <a:lvl3pPr>
              <a:spcBef>
                <a:spcPts val="800"/>
              </a:spcBef>
              <a:buClr>
                <a:srgbClr val="E01F59"/>
              </a:buClr>
              <a:defRPr/>
            </a:lvl3pPr>
            <a:lvl4pPr>
              <a:spcBef>
                <a:spcPts val="800"/>
              </a:spcBef>
              <a:buClr>
                <a:srgbClr val="E01F59"/>
              </a:buClr>
              <a:defRPr/>
            </a:lvl4pPr>
            <a:lvl5pPr>
              <a:spcBef>
                <a:spcPts val="800"/>
              </a:spcBef>
              <a:buClr>
                <a:srgbClr val="E01F59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8987" y="1342800"/>
            <a:ext cx="5247039" cy="4194727"/>
          </a:xfrm>
        </p:spPr>
        <p:txBody>
          <a:bodyPr lIns="0" tIns="0" rIns="0" bIns="0"/>
          <a:lstStyle>
            <a:lvl1pPr>
              <a:buClr>
                <a:srgbClr val="E01F59"/>
              </a:buClr>
              <a:defRPr/>
            </a:lvl1pPr>
            <a:lvl2pPr>
              <a:spcBef>
                <a:spcPts val="800"/>
              </a:spcBef>
              <a:buClr>
                <a:srgbClr val="E01F59"/>
              </a:buClr>
              <a:defRPr/>
            </a:lvl2pPr>
            <a:lvl3pPr>
              <a:spcBef>
                <a:spcPts val="800"/>
              </a:spcBef>
              <a:buClr>
                <a:srgbClr val="E01F59"/>
              </a:buClr>
              <a:defRPr/>
            </a:lvl3pPr>
            <a:lvl4pPr>
              <a:spcBef>
                <a:spcPts val="800"/>
              </a:spcBef>
              <a:buClr>
                <a:srgbClr val="E01F59"/>
              </a:buClr>
              <a:defRPr/>
            </a:lvl4pPr>
            <a:lvl5pPr>
              <a:spcBef>
                <a:spcPts val="800"/>
              </a:spcBef>
              <a:buClr>
                <a:srgbClr val="E01F59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74" y="524201"/>
            <a:ext cx="11060052" cy="699385"/>
          </a:xfrm>
        </p:spPr>
        <p:txBody>
          <a:bodyPr/>
          <a:lstStyle>
            <a:lvl1pPr>
              <a:defRPr>
                <a:solidFill>
                  <a:srgbClr val="E01F5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62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01F5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98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184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2C65C4-B69E-F544-89D3-7AFA98DF833A}"/>
              </a:ext>
            </a:extLst>
          </p:cNvPr>
          <p:cNvSpPr/>
          <p:nvPr userDrawn="1"/>
        </p:nvSpPr>
        <p:spPr>
          <a:xfrm>
            <a:off x="0" y="-244975"/>
            <a:ext cx="12192000" cy="5835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2510632"/>
            <a:ext cx="10515600" cy="1615005"/>
          </a:xfrm>
        </p:spPr>
        <p:txBody>
          <a:bodyPr anchor="t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450" y="4185271"/>
            <a:ext cx="105156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077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  <a:lvl2pPr>
              <a:spcBef>
                <a:spcPts val="800"/>
              </a:spcBef>
              <a:buClr>
                <a:schemeClr val="accent2"/>
              </a:buClr>
              <a:defRPr/>
            </a:lvl2pPr>
            <a:lvl3pPr>
              <a:spcBef>
                <a:spcPts val="800"/>
              </a:spcBef>
              <a:buClr>
                <a:schemeClr val="accent2"/>
              </a:buClr>
              <a:defRPr/>
            </a:lvl3pPr>
            <a:lvl4pPr>
              <a:spcBef>
                <a:spcPts val="800"/>
              </a:spcBef>
              <a:buClr>
                <a:schemeClr val="accent2"/>
              </a:buClr>
              <a:defRPr/>
            </a:lvl4pPr>
            <a:lvl5pPr>
              <a:spcBef>
                <a:spcPts val="8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77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973" y="1342800"/>
            <a:ext cx="5247039" cy="4194727"/>
          </a:xfrm>
        </p:spPr>
        <p:txBody>
          <a:bodyPr lIns="0" tIns="0" rIns="0" bIns="0"/>
          <a:lstStyle>
            <a:lvl1pPr>
              <a:buClr>
                <a:schemeClr val="accent2"/>
              </a:buClr>
              <a:defRPr/>
            </a:lvl1pPr>
            <a:lvl2pPr>
              <a:spcBef>
                <a:spcPts val="800"/>
              </a:spcBef>
              <a:buClr>
                <a:schemeClr val="accent2"/>
              </a:buClr>
              <a:defRPr/>
            </a:lvl2pPr>
            <a:lvl3pPr>
              <a:spcBef>
                <a:spcPts val="800"/>
              </a:spcBef>
              <a:buClr>
                <a:schemeClr val="accent2"/>
              </a:buClr>
              <a:defRPr/>
            </a:lvl3pPr>
            <a:lvl4pPr>
              <a:spcBef>
                <a:spcPts val="800"/>
              </a:spcBef>
              <a:buClr>
                <a:schemeClr val="accent2"/>
              </a:buClr>
              <a:defRPr/>
            </a:lvl4pPr>
            <a:lvl5pPr>
              <a:spcBef>
                <a:spcPts val="8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8987" y="1342800"/>
            <a:ext cx="5247039" cy="4194727"/>
          </a:xfrm>
        </p:spPr>
        <p:txBody>
          <a:bodyPr lIns="0" tIns="0" rIns="0" bIns="0"/>
          <a:lstStyle>
            <a:lvl1pPr>
              <a:buClr>
                <a:schemeClr val="accent2"/>
              </a:buClr>
              <a:defRPr/>
            </a:lvl1pPr>
            <a:lvl2pPr>
              <a:spcBef>
                <a:spcPts val="800"/>
              </a:spcBef>
              <a:buClr>
                <a:schemeClr val="accent2"/>
              </a:buClr>
              <a:defRPr/>
            </a:lvl2pPr>
            <a:lvl3pPr>
              <a:spcBef>
                <a:spcPts val="800"/>
              </a:spcBef>
              <a:buClr>
                <a:schemeClr val="accent2"/>
              </a:buClr>
              <a:defRPr/>
            </a:lvl3pPr>
            <a:lvl4pPr>
              <a:spcBef>
                <a:spcPts val="800"/>
              </a:spcBef>
              <a:buClr>
                <a:schemeClr val="accent2"/>
              </a:buClr>
              <a:defRPr/>
            </a:lvl4pPr>
            <a:lvl5pPr>
              <a:spcBef>
                <a:spcPts val="8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74" y="524201"/>
            <a:ext cx="11060052" cy="69938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37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49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45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0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4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73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4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5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02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8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974" y="524201"/>
            <a:ext cx="10515600" cy="105682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974" y="1581028"/>
            <a:ext cx="10515600" cy="41240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FFEFC1-A4C0-3846-A5A4-630F1B103DB3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9925776" y="6030382"/>
            <a:ext cx="1940484" cy="5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6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2AF7-1FA4-BD41-9772-2538B9AD42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Tree Management in Islington </a:t>
            </a:r>
            <a:br>
              <a:rPr lang="en-GB" dirty="0"/>
            </a:br>
            <a:r>
              <a:rPr lang="en-GB" dirty="0"/>
              <a:t>Islington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9278C-B4A7-1D4C-9892-BD56DDA17D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Jon Ryan -  Arboricultural Manager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144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Tree Management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Crown lifting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242" y="2130216"/>
            <a:ext cx="4711513" cy="388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8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Tree Management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Crown reduction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242" y="2130216"/>
            <a:ext cx="4711513" cy="388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993" y="1972320"/>
            <a:ext cx="5204010" cy="42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51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Tree Management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Pollarding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3073" name="Picture 1" descr="Natural tree shape Tree pollarded &#10;Tree pollard &#10;growth back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51" y="2265153"/>
            <a:ext cx="56769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012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Tree Management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Pollarding/ Crown reduction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121" name="Picture 1" descr="C:\Users\JONRYA~1\AppData\Local\Temp\msohtmlclip1\02\clip_image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2" y="1825625"/>
            <a:ext cx="5261431" cy="347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ONRYA~1\AppData\Local\Temp\msohtmlclip1\02\clip_image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89" y="1831807"/>
            <a:ext cx="3938721" cy="34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259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Highbury New Park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718611" y="2729907"/>
            <a:ext cx="3258629" cy="3061293"/>
          </a:xfrm>
        </p:spPr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2050" name="Picture 2" descr="C:\Users\JONRYA~1\AppData\Local\Temp\msohtmlclip1\02\clip_image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45" y="1757060"/>
            <a:ext cx="7562661" cy="477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28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Highbury New Park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718611" y="2729907"/>
            <a:ext cx="3258629" cy="3061293"/>
          </a:xfrm>
        </p:spPr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2050" name="Picture 2" descr="C:\Users\JONRYA~1\AppData\Local\Temp\msohtmlclip1\02\clip_image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45" y="1757060"/>
            <a:ext cx="7562661" cy="477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345" y="1690687"/>
            <a:ext cx="7562661" cy="48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96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Tree Management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Felling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473" y="1982342"/>
            <a:ext cx="2717051" cy="383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97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dirty="0"/>
              <a:t>Planning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1646487" y="3786163"/>
            <a:ext cx="2587830" cy="13082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44" y="1885950"/>
            <a:ext cx="3300984" cy="576262"/>
          </a:xfrm>
        </p:spPr>
        <p:txBody>
          <a:bodyPr/>
          <a:lstStyle/>
          <a:p>
            <a:endParaRPr lang="en-GB" sz="3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966572" y="307848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" name="Picture 11" descr="A close up of a map&#10;&#10;Description generated with high confidence">
            <a:extLst>
              <a:ext uri="{FF2B5EF4-FFF2-40B4-BE49-F238E27FC236}">
                <a16:creationId xmlns:a16="http://schemas.microsoft.com/office/drawing/2014/main" id="{9837532C-72F1-4A79-9FE5-487594F25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46" y="3081502"/>
            <a:ext cx="3173046" cy="2004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95" y="3077699"/>
            <a:ext cx="3300984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6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Planning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816103" y="3082778"/>
            <a:ext cx="3398676" cy="201167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44" y="1885950"/>
            <a:ext cx="3300984" cy="576262"/>
          </a:xfrm>
        </p:spPr>
        <p:txBody>
          <a:bodyPr/>
          <a:lstStyle/>
          <a:p>
            <a:r>
              <a:rPr lang="en-GB" sz="3200" dirty="0"/>
              <a:t>Subsidence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459767" y="3063240"/>
            <a:ext cx="3300984" cy="170553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sz="3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767" y="3078480"/>
            <a:ext cx="3323855" cy="20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6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Soil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690688"/>
            <a:ext cx="3806297" cy="4750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122" y="2522878"/>
            <a:ext cx="38290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8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Islington Tree Service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0" y="2393950"/>
            <a:ext cx="5059363" cy="4059238"/>
          </a:xfrm>
        </p:spPr>
        <p:txBody>
          <a:bodyPr/>
          <a:lstStyle/>
          <a:p>
            <a:pPr marL="36830" indent="0" algn="ctr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830" indent="0" algn="ctr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</a:t>
            </a:r>
          </a:p>
          <a:p>
            <a:pPr marL="36830" indent="0" algn="ctr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8194" name="Picture 2" descr="688e57c5-62ae-4153-a443-a113b6ec23dc@eur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277" y="1690688"/>
            <a:ext cx="5419445" cy="406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92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Planning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01718" y="3395393"/>
            <a:ext cx="3320522" cy="135714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44" y="1885950"/>
            <a:ext cx="3300984" cy="576262"/>
          </a:xfrm>
        </p:spPr>
        <p:txBody>
          <a:bodyPr/>
          <a:lstStyle/>
          <a:p>
            <a:r>
              <a:rPr lang="en-GB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Subsidence</a:t>
            </a:r>
            <a:r>
              <a:rPr lang="en-GB" sz="3200" dirty="0"/>
              <a:t>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440229" y="3395394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Tree planting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966572" y="307848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250" y="3078480"/>
            <a:ext cx="1747627" cy="25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87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St Johns Street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718611" y="2729907"/>
            <a:ext cx="3258629" cy="3061293"/>
          </a:xfrm>
        </p:spPr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165" y="1690688"/>
            <a:ext cx="6759668" cy="44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66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7EDC-D43C-413B-B2E3-7584ACF4D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0832"/>
            <a:ext cx="3932237" cy="3084576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  <a:cs typeface="Calibri Light"/>
              </a:rPr>
              <a:t>Arboricultural Management </a:t>
            </a:r>
            <a:br>
              <a:rPr lang="en-GB" dirty="0">
                <a:cs typeface="Calibri Light"/>
              </a:rPr>
            </a:br>
            <a:br>
              <a:rPr lang="en-GB" dirty="0">
                <a:cs typeface="Calibri Light"/>
              </a:rPr>
            </a:br>
            <a:r>
              <a:rPr lang="en-GB" dirty="0">
                <a:cs typeface="Calibri Light"/>
              </a:rPr>
              <a:t> </a:t>
            </a:r>
            <a:br>
              <a:rPr lang="en-GB" dirty="0">
                <a:cs typeface="Calibri Light"/>
              </a:rPr>
            </a:br>
            <a:br>
              <a:rPr lang="en-GB" dirty="0">
                <a:cs typeface="Calibri Light"/>
              </a:rPr>
            </a:br>
            <a:br>
              <a:rPr lang="en-GB" dirty="0">
                <a:cs typeface="Calibri Light"/>
              </a:rPr>
            </a:br>
            <a:endParaRPr lang="en-GB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904E0-75BA-477E-9175-172A79139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Evidence based</a:t>
            </a:r>
          </a:p>
          <a:p>
            <a:pPr lvl="1"/>
            <a:r>
              <a:rPr lang="en-GB" dirty="0"/>
              <a:t>Where are the trees</a:t>
            </a:r>
          </a:p>
          <a:p>
            <a:pPr lvl="1"/>
            <a:r>
              <a:rPr lang="en-GB" dirty="0"/>
              <a:t>What’s their value</a:t>
            </a:r>
          </a:p>
          <a:p>
            <a:pPr lvl="1"/>
            <a:r>
              <a:rPr lang="en-GB" dirty="0"/>
              <a:t>How hard they are working</a:t>
            </a:r>
          </a:p>
          <a:p>
            <a:pPr lvl="1"/>
            <a:r>
              <a:rPr lang="en-GB" dirty="0"/>
              <a:t>What are the risks </a:t>
            </a:r>
          </a:p>
          <a:p>
            <a:pPr lvl="1"/>
            <a:r>
              <a:rPr lang="en-GB" dirty="0"/>
              <a:t>What are the opportunities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27C41-9223-454B-95D5-E20393938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cs typeface="Calibri"/>
              </a:rPr>
              <a:t> 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 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81" y="2174339"/>
            <a:ext cx="3239295" cy="36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10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1ED7128C-17C6-422B-B58A-2132C2EA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81" y="1470074"/>
            <a:ext cx="2743200" cy="39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95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1ED7128C-17C6-422B-B58A-2132C2EA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81" y="1470074"/>
            <a:ext cx="2743200" cy="3917852"/>
          </a:xfrm>
          <a:prstGeom prst="rect">
            <a:avLst/>
          </a:prstGeom>
        </p:spPr>
      </p:pic>
      <p:pic>
        <p:nvPicPr>
          <p:cNvPr id="3" name="Picture 3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F1F28EB4-9F08-4860-80A4-AE9C09D43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974" y="1471201"/>
            <a:ext cx="2743200" cy="39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84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1ED7128C-17C6-422B-B58A-2132C2EA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81" y="1470074"/>
            <a:ext cx="2743200" cy="3917852"/>
          </a:xfrm>
          <a:prstGeom prst="rect">
            <a:avLst/>
          </a:prstGeom>
        </p:spPr>
      </p:pic>
      <p:pic>
        <p:nvPicPr>
          <p:cNvPr id="3" name="Picture 3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F1F28EB4-9F08-4860-80A4-AE9C09D43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974" y="1471201"/>
            <a:ext cx="2743200" cy="3915598"/>
          </a:xfrm>
          <a:prstGeom prst="rect">
            <a:avLst/>
          </a:prstGeom>
        </p:spPr>
      </p:pic>
      <p:pic>
        <p:nvPicPr>
          <p:cNvPr id="4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F37C2076-268C-4FD2-99D6-4560FA91F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487" y="1468078"/>
            <a:ext cx="2743200" cy="3921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47989-0820-4F3B-8160-0C1BD304D146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26751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Canopy cover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2247900"/>
            <a:ext cx="5059363" cy="4059238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" descr="C:\Users\JONRYA~1\AppData\Local\Temp\msohtmlclip1\02\clip_image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4959"/>
            <a:ext cx="5089051" cy="48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8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Canopy cover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2247900"/>
            <a:ext cx="5059363" cy="4059238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" descr="C:\Users\JONRYA~1\AppData\Local\Temp\msohtmlclip1\02\clip_image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4959"/>
            <a:ext cx="5089051" cy="48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C:\Users\JONRYA~1\AppData\Local\Temp\msohtmlclip1\02\clip_image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42" y="1444682"/>
            <a:ext cx="4350367" cy="48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12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Canopy cover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30759" y="1731962"/>
            <a:ext cx="4826567" cy="4059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168" y="1580050"/>
            <a:ext cx="4316389" cy="500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91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Inventory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566318" y="2247529"/>
            <a:ext cx="5059363" cy="4059237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431" y="1580050"/>
            <a:ext cx="5736489" cy="44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Islington Tree Service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2247900"/>
            <a:ext cx="5059363" cy="4059238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1CDE8-86FE-4A41-8EFC-AE62D8AD5A39}"/>
              </a:ext>
            </a:extLst>
          </p:cNvPr>
          <p:cNvSpPr txBox="1"/>
          <p:nvPr/>
        </p:nvSpPr>
        <p:spPr>
          <a:xfrm>
            <a:off x="4724400" y="1474788"/>
            <a:ext cx="2743200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+mn-lt"/>
                <a:cs typeface="Calibri"/>
              </a:rPr>
              <a:t>Highways</a:t>
            </a:r>
            <a:endParaRPr lang="en-US" sz="2400" dirty="0"/>
          </a:p>
          <a:p>
            <a:pPr algn="ctr"/>
            <a:endParaRPr lang="en-US" sz="2400" dirty="0">
              <a:ea typeface="+mn-lt"/>
              <a:cs typeface="Calibri"/>
            </a:endParaRPr>
          </a:p>
          <a:p>
            <a:pPr algn="ctr"/>
            <a:r>
              <a:rPr lang="en-US" sz="2400" dirty="0">
                <a:ea typeface="+mn-lt"/>
                <a:cs typeface="Calibri"/>
              </a:rPr>
              <a:t>Parks</a:t>
            </a:r>
            <a:endParaRPr lang="en-US" sz="2400" dirty="0"/>
          </a:p>
          <a:p>
            <a:pPr algn="ctr"/>
            <a:endParaRPr lang="en-US" sz="2400" dirty="0">
              <a:cs typeface="Calibri"/>
            </a:endParaRPr>
          </a:p>
          <a:p>
            <a:pPr algn="ctr"/>
            <a:r>
              <a:rPr lang="en-US" sz="2400" dirty="0">
                <a:cs typeface="Calibri"/>
              </a:rPr>
              <a:t>Housing</a:t>
            </a:r>
          </a:p>
          <a:p>
            <a:pPr algn="ctr"/>
            <a:endParaRPr lang="en-US" sz="2400" dirty="0">
              <a:cs typeface="Calibri"/>
            </a:endParaRPr>
          </a:p>
          <a:p>
            <a:pPr algn="ctr"/>
            <a:r>
              <a:rPr lang="en-US" sz="2400" dirty="0">
                <a:cs typeface="Calibri"/>
              </a:rPr>
              <a:t>Planning</a:t>
            </a:r>
          </a:p>
          <a:p>
            <a:pPr algn="ctr"/>
            <a:endParaRPr lang="en-US" sz="2400" dirty="0">
              <a:cs typeface="Calibri"/>
            </a:endParaRPr>
          </a:p>
          <a:p>
            <a:pPr algn="ctr"/>
            <a:r>
              <a:rPr lang="en-US" sz="2400" dirty="0">
                <a:cs typeface="Calibri"/>
              </a:rPr>
              <a:t>Risk management (subsidence)</a:t>
            </a:r>
          </a:p>
          <a:p>
            <a:pPr algn="ctr"/>
            <a:endParaRPr lang="en-US" sz="2400" dirty="0">
              <a:cs typeface="Calibri"/>
            </a:endParaRPr>
          </a:p>
          <a:p>
            <a:pPr algn="ctr"/>
            <a:r>
              <a:rPr lang="en-US" sz="2400" dirty="0">
                <a:cs typeface="Calibri"/>
              </a:rPr>
              <a:t>Tree Planting</a:t>
            </a:r>
          </a:p>
          <a:p>
            <a:pPr algn="ctr"/>
            <a:endParaRPr lang="en-US" sz="2400" dirty="0">
              <a:cs typeface="Calibri"/>
            </a:endParaRPr>
          </a:p>
          <a:p>
            <a:pPr algn="ctr"/>
            <a:r>
              <a:rPr lang="en-US" sz="2400" dirty="0">
                <a:cs typeface="Calibri"/>
              </a:rPr>
              <a:t>Income generation</a:t>
            </a:r>
          </a:p>
        </p:txBody>
      </p:sp>
    </p:spTree>
    <p:extLst>
      <p:ext uri="{BB962C8B-B14F-4D97-AF65-F5344CB8AC3E}">
        <p14:creationId xmlns:p14="http://schemas.microsoft.com/office/powerpoint/2010/main" val="3189624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95C9-D3BB-4881-B766-31FB92F4B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/>
          <a:lstStyle/>
          <a:p>
            <a:r>
              <a:rPr lang="en-GB">
                <a:cs typeface="Calibri Light"/>
              </a:rPr>
              <a:t>iTree eco inventory report 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187" y="2084832"/>
            <a:ext cx="2743438" cy="37762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2A528-4D2C-41D6-A682-2B77D37C5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84832"/>
            <a:ext cx="3932237" cy="3776218"/>
          </a:xfrm>
        </p:spPr>
        <p:txBody>
          <a:bodyPr/>
          <a:lstStyle/>
          <a:p>
            <a:endParaRPr lang="en-GB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83250" y="1423986"/>
            <a:ext cx="5736489" cy="44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89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95C9-D3BB-4881-B766-31FB92F4B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/>
          <a:lstStyle/>
          <a:p>
            <a:r>
              <a:rPr lang="en-GB">
                <a:cs typeface="Calibri Light"/>
              </a:rPr>
              <a:t>iTree eco inventory report 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187" y="2084832"/>
            <a:ext cx="2743438" cy="37762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2A528-4D2C-41D6-A682-2B77D37C5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84832"/>
            <a:ext cx="3932237" cy="3776218"/>
          </a:xfrm>
        </p:spPr>
        <p:txBody>
          <a:bodyPr/>
          <a:lstStyle/>
          <a:p>
            <a:endParaRPr lang="en-GB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83250" y="1423986"/>
            <a:ext cx="5736489" cy="4437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3764" y="1931670"/>
            <a:ext cx="4495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52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Inventory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566318" y="2247529"/>
            <a:ext cx="5059363" cy="4059237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576" y="2073257"/>
            <a:ext cx="6172200" cy="313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8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Value of our trees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2247900"/>
            <a:ext cx="5059363" cy="4059238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726" y="1580050"/>
            <a:ext cx="60579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5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Tree Species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2247900"/>
            <a:ext cx="5059363" cy="4059238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916" y="1580050"/>
            <a:ext cx="6121519" cy="49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4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D95C9-D3BB-4881-B766-31FB92F4B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/>
          <a:lstStyle/>
          <a:p>
            <a:r>
              <a:rPr lang="en-GB">
                <a:cs typeface="Calibri Light"/>
              </a:rPr>
              <a:t>iTree eco inventory report 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187" y="2084832"/>
            <a:ext cx="2743438" cy="37762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2A528-4D2C-41D6-A682-2B77D37C5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84832"/>
            <a:ext cx="3932237" cy="3776218"/>
          </a:xfrm>
        </p:spPr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83188" y="1466036"/>
            <a:ext cx="6926488" cy="439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9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Targeted planting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2247900"/>
            <a:ext cx="5059363" cy="4059238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" descr="C:\Users\JONRYA~1\AppData\Local\Temp\msohtmlclip1\02\clip_image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9" y="1572876"/>
            <a:ext cx="4634753" cy="444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204" y="1473459"/>
            <a:ext cx="4312643" cy="47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13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3795" y="1937165"/>
            <a:ext cx="5060497" cy="4058750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low canopy cover</a:t>
            </a:r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737233"/>
            <a:ext cx="5181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886" y="1690688"/>
            <a:ext cx="4402227" cy="488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75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3795" y="1937165"/>
            <a:ext cx="5060497" cy="4058750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low canopy cover</a:t>
            </a:r>
          </a:p>
          <a:p>
            <a:r>
              <a:rPr lang="en-GB" dirty="0"/>
              <a:t>Areas of higher social deprivation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0818" y="1690687"/>
            <a:ext cx="4414657" cy="48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07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3795" y="1937165"/>
            <a:ext cx="5060497" cy="4058750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low canopy cover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Areas of higher social deprivation </a:t>
            </a: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within 40m of a busy road</a:t>
            </a:r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818" y="1690687"/>
            <a:ext cx="4414657" cy="48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5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dirty="0"/>
              <a:t>Highways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67" y="3085966"/>
            <a:ext cx="3126039" cy="200419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306324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446711" y="307848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966572" y="3078480"/>
            <a:ext cx="3300984" cy="201168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192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3795" y="1937165"/>
            <a:ext cx="5060497" cy="4058750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low canopy cover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Areas of higher social deprivation 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within 40m of a busy road</a:t>
            </a:r>
          </a:p>
          <a:p>
            <a:r>
              <a:rPr lang="en-GB" dirty="0"/>
              <a:t>Areas of existing hardstanding ( Roads) 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818" y="1690687"/>
            <a:ext cx="4414657" cy="48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4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3795" y="1937165"/>
            <a:ext cx="5060497" cy="4058750"/>
          </a:xfrm>
        </p:spPr>
        <p:txBody>
          <a:bodyPr/>
          <a:lstStyle/>
          <a:p>
            <a:pPr marL="3690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Areas of low canopy cover</a:t>
            </a:r>
          </a:p>
          <a:p>
            <a:r>
              <a:rPr lang="en-GB" dirty="0"/>
              <a:t>Areas of higher social deprivation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Areas within 40m of a busy road</a:t>
            </a:r>
          </a:p>
          <a:p>
            <a:r>
              <a:rPr lang="en-GB" dirty="0"/>
              <a:t>Areas of existing hardstanding ( Roads) 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818" y="1690687"/>
            <a:ext cx="4414657" cy="48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23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Climate change response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566318" y="2118808"/>
            <a:ext cx="5059363" cy="4059238"/>
          </a:xfrm>
        </p:spPr>
        <p:txBody>
          <a:bodyPr>
            <a:normAutofit/>
          </a:bodyPr>
          <a:lstStyle/>
          <a:p>
            <a:pPr marL="494100" indent="-4572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25% - 30% Canopy cover</a:t>
            </a:r>
          </a:p>
          <a:p>
            <a:pPr marL="494100" indent="-457200"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Planting 600 more trees than we lose annually </a:t>
            </a:r>
          </a:p>
          <a:p>
            <a:pPr marL="494100" indent="-457200"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Forest Management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  <a:p>
            <a:pPr marL="494100" indent="-457200"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</a:p>
          <a:p>
            <a:pPr marL="494100" indent="-457200"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Tree wardens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88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Full ITree survey – Private tree stock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809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next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Full ITree survey – Private tree stock</a:t>
            </a:r>
          </a:p>
          <a:p>
            <a:r>
              <a:rPr lang="en-GB" dirty="0"/>
              <a:t>Start a tree warden network and increase engagement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363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next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Full ITree survey – Private tree stock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Start a tree warden network and increase engagement</a:t>
            </a:r>
          </a:p>
          <a:p>
            <a:r>
              <a:rPr lang="en-GB" dirty="0"/>
              <a:t>Get data and support to inform a new urban forest master plan.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852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next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Full ITree survey – Private tree stock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Start a tree warden network and increase engagement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Get data and support to inform a new urban forest master plan.</a:t>
            </a:r>
          </a:p>
          <a:p>
            <a:r>
              <a:rPr lang="en-GB" dirty="0"/>
              <a:t>Plant more trees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901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next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Full ITree survey – Private tree stock</a:t>
            </a:r>
          </a:p>
          <a:p>
            <a:r>
              <a:rPr lang="en-GB" dirty="0"/>
              <a:t>Start a tree warden network and increase engagement</a:t>
            </a:r>
          </a:p>
          <a:p>
            <a:r>
              <a:rPr lang="en-GB" dirty="0"/>
              <a:t>Get data and support to inform a new urban forest master plan.</a:t>
            </a:r>
          </a:p>
          <a:p>
            <a:r>
              <a:rPr lang="en-GB" dirty="0"/>
              <a:t>Plant more trees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97557" y="2505075"/>
            <a:ext cx="4132473" cy="32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17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566318" y="2118808"/>
            <a:ext cx="5059363" cy="4059238"/>
          </a:xfrm>
        </p:spPr>
        <p:txBody>
          <a:bodyPr>
            <a:normAutofit/>
          </a:bodyPr>
          <a:lstStyle/>
          <a:p>
            <a:pPr marL="494100" indent="-457200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</a:t>
            </a:r>
          </a:p>
          <a:p>
            <a:pPr marL="494100" indent="-457200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494100" indent="-4572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4100" indent="-45720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Pest and diseases 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5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280161"/>
            <a:ext cx="9440034" cy="13309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Jon Ryan - Arboricultural Manager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BAD7475-80E4-DDA9-F936-3DE0A4CA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44079" y="4691027"/>
            <a:ext cx="3103842" cy="8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30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tx1">
                    <a:lumMod val="50000"/>
                  </a:schemeClr>
                </a:solidFill>
              </a:rPr>
              <a:t>Highways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306324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sz="3200" dirty="0"/>
              <a:t>Parks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446711" y="307848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966572" y="307848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044" y="3098028"/>
            <a:ext cx="3316511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112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280161"/>
            <a:ext cx="9440034" cy="1330960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Jon Ryan - Arboricultural Manager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BAD7475-80E4-DDA9-F936-3DE0A4CA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44079" y="4691027"/>
            <a:ext cx="3103842" cy="8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31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tx1">
                    <a:lumMod val="50000"/>
                  </a:schemeClr>
                </a:solidFill>
              </a:rPr>
              <a:t>Highways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306324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tx1">
                    <a:lumMod val="50000"/>
                  </a:schemeClr>
                </a:solidFill>
              </a:rPr>
              <a:t>Parks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446711" y="307848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Housing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572" y="3098674"/>
            <a:ext cx="3300984" cy="199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4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dirty="0"/>
              <a:t>Highways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3063240"/>
            <a:ext cx="3300984" cy="201168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44" y="1885950"/>
            <a:ext cx="3300984" cy="576262"/>
          </a:xfrm>
        </p:spPr>
        <p:txBody>
          <a:bodyPr/>
          <a:lstStyle/>
          <a:p>
            <a:r>
              <a:rPr lang="en-GB" sz="3200" dirty="0"/>
              <a:t>Parks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459767" y="306324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Housing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966572" y="3078480"/>
            <a:ext cx="3300984" cy="201168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044" y="3098028"/>
            <a:ext cx="3316511" cy="2011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572" y="3098674"/>
            <a:ext cx="3300984" cy="1991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756" y="3078480"/>
            <a:ext cx="3184934" cy="204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2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Management of trees in Islington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36" y="2184048"/>
            <a:ext cx="2717051" cy="3836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281" y="2184048"/>
            <a:ext cx="2743438" cy="3810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306" y="2157739"/>
            <a:ext cx="2723146" cy="386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62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8871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Management of trees in Islington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65751" y="2265153"/>
            <a:ext cx="5060497" cy="4058750"/>
          </a:xfrm>
        </p:spPr>
        <p:txBody>
          <a:bodyPr/>
          <a:lstStyle/>
          <a:p>
            <a:pPr marL="36830" indent="0">
              <a:buNone/>
            </a:pPr>
            <a:r>
              <a:rPr lang="en-GB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 </a:t>
            </a: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830" indent="0">
              <a:buNone/>
            </a:pPr>
            <a:endParaRPr lang="en-GB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pPr marL="3690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D6377D-8668-0FB9-58BE-39A1F8D6E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434" y="1690688"/>
            <a:ext cx="3114781" cy="445696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4307391-3E2A-84D6-1942-48CFCFB4B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614303"/>
              </p:ext>
            </p:extLst>
          </p:nvPr>
        </p:nvGraphicFramePr>
        <p:xfrm>
          <a:off x="6894598" y="1740313"/>
          <a:ext cx="2716266" cy="4405950"/>
        </p:xfrm>
        <a:graphic>
          <a:graphicData uri="http://schemas.openxmlformats.org/drawingml/2006/table">
            <a:tbl>
              <a:tblPr/>
              <a:tblGrid>
                <a:gridCol w="538345">
                  <a:extLst>
                    <a:ext uri="{9D8B030D-6E8A-4147-A177-3AD203B41FA5}">
                      <a16:colId xmlns:a16="http://schemas.microsoft.com/office/drawing/2014/main" val="3196857040"/>
                    </a:ext>
                  </a:extLst>
                </a:gridCol>
                <a:gridCol w="1092162">
                  <a:extLst>
                    <a:ext uri="{9D8B030D-6E8A-4147-A177-3AD203B41FA5}">
                      <a16:colId xmlns:a16="http://schemas.microsoft.com/office/drawing/2014/main" val="1178667057"/>
                    </a:ext>
                  </a:extLst>
                </a:gridCol>
                <a:gridCol w="376681">
                  <a:extLst>
                    <a:ext uri="{9D8B030D-6E8A-4147-A177-3AD203B41FA5}">
                      <a16:colId xmlns:a16="http://schemas.microsoft.com/office/drawing/2014/main" val="189504761"/>
                    </a:ext>
                  </a:extLst>
                </a:gridCol>
                <a:gridCol w="376681">
                  <a:extLst>
                    <a:ext uri="{9D8B030D-6E8A-4147-A177-3AD203B41FA5}">
                      <a16:colId xmlns:a16="http://schemas.microsoft.com/office/drawing/2014/main" val="4177659053"/>
                    </a:ext>
                  </a:extLst>
                </a:gridCol>
                <a:gridCol w="332397">
                  <a:extLst>
                    <a:ext uri="{9D8B030D-6E8A-4147-A177-3AD203B41FA5}">
                      <a16:colId xmlns:a16="http://schemas.microsoft.com/office/drawing/2014/main" val="19349946"/>
                    </a:ext>
                  </a:extLst>
                </a:gridCol>
              </a:tblGrid>
              <a:tr h="379408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Zone </a:t>
                      </a:r>
                      <a:endParaRPr lang="en-GB" sz="7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86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Tree Inspection </a:t>
                      </a:r>
                      <a:endParaRPr lang="en-GB" sz="7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86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 </a:t>
                      </a:r>
                      <a:endParaRPr lang="en-GB" sz="7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n-GB" sz="7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86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 </a:t>
                      </a:r>
                      <a:endParaRPr lang="en-GB" sz="7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n-GB" sz="7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86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FY </a:t>
                      </a:r>
                      <a:endParaRPr lang="en-GB" sz="7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n-GB" sz="7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86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96592"/>
                  </a:ext>
                </a:extLst>
              </a:tr>
              <a:tr h="27270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North</a:t>
                      </a:r>
                      <a:endParaRPr lang="en-GB" sz="7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Wards</a:t>
                      </a:r>
                      <a:endParaRPr lang="en-GB" sz="7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22/23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25/26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28/29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790496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Arsenal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22/23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25/26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28/29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4620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Finsbury Park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22/23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25/26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28/29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963420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Hillrise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22/23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25/26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28/29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15750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Junction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22/23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25/26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28/29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762200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Tollington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22/23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25/26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28/29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247045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Tufnell Park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22/23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25/26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28/29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103425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33637"/>
                  </a:ext>
                </a:extLst>
              </a:tr>
              <a:tr h="27270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Central</a:t>
                      </a:r>
                      <a:endParaRPr lang="en-GB" sz="7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Wards</a:t>
                      </a:r>
                      <a:endParaRPr lang="en-GB" sz="7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23/24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26/27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29/30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793186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Barnsbury 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23/24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26/27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29/30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61311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Caledonian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23/24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26/27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29/30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435244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Highbury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23/24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26/27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29/30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215561"/>
                  </a:ext>
                </a:extLst>
              </a:tr>
              <a:tr h="220604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Holloway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23/24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26/27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29/30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730753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Laycock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23/24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26/27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29/30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090426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Mildmay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23/24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26/27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29/30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111512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693073"/>
                  </a:ext>
                </a:extLst>
              </a:tr>
              <a:tr h="272700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South </a:t>
                      </a:r>
                      <a:endParaRPr lang="en-GB" sz="70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Wards</a:t>
                      </a:r>
                      <a:endParaRPr lang="en-GB" sz="7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24/25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27/28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</a:rPr>
                        <a:t>30/31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432441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 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Bunhill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24/25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27/28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30/31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44293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Canonbury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24/25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27/28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30/31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210055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Clerkenwell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24/25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27/28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30/31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491554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St Mary's and St James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24/25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27/28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30/31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668871"/>
                  </a:ext>
                </a:extLst>
              </a:tr>
              <a:tr h="1659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St Peter's and Canalside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24/25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Tahoma" panose="020B0604030504040204" pitchFamily="34" charset="0"/>
                        </a:rPr>
                        <a:t>27/28</a:t>
                      </a:r>
                      <a:r>
                        <a:rPr lang="en-GB" sz="7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Tahoma" panose="020B0604030504040204" pitchFamily="34" charset="0"/>
                        </a:rPr>
                        <a:t>30/31</a:t>
                      </a:r>
                      <a:r>
                        <a:rPr lang="en-GB" sz="700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700" dirty="0">
                        <a:effectLst/>
                      </a:endParaRPr>
                    </a:p>
                  </a:txBody>
                  <a:tcPr marL="29641" marR="29641" marT="29641" marB="2964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3046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24C28811-5FD2-2492-C258-DC48FD1FA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1677" y="17403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GB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07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S20202 0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8647"/>
      </a:accent1>
      <a:accent2>
        <a:srgbClr val="CC4B00"/>
      </a:accent2>
      <a:accent3>
        <a:srgbClr val="767676"/>
      </a:accent3>
      <a:accent4>
        <a:srgbClr val="8960C3"/>
      </a:accent4>
      <a:accent5>
        <a:srgbClr val="008299"/>
      </a:accent5>
      <a:accent6>
        <a:srgbClr val="E01F59"/>
      </a:accent6>
      <a:hlink>
        <a:srgbClr val="047CB3"/>
      </a:hlink>
      <a:folHlink>
        <a:srgbClr val="8960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(2022-04-14) Co-branded presentation  -  Read-Only" id="{2DC7D843-2183-4BA0-B4BE-4EDE7060D1FF}" vid="{732FD5F0-5506-447A-9A53-CA743F0E351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96156611B3A4C9D3016DD1C82BE82" ma:contentTypeVersion="13" ma:contentTypeDescription="Create a new document." ma:contentTypeScope="" ma:versionID="041260957f2a5d7a6eb0b2005d6e9587">
  <xsd:schema xmlns:xsd="http://www.w3.org/2001/XMLSchema" xmlns:xs="http://www.w3.org/2001/XMLSchema" xmlns:p="http://schemas.microsoft.com/office/2006/metadata/properties" xmlns:ns3="b3fe5981-60c0-4104-a1b1-a1fac9687ed0" xmlns:ns4="e0e7bb2f-ff26-4fae-befd-4a9a53791a98" targetNamespace="http://schemas.microsoft.com/office/2006/metadata/properties" ma:root="true" ma:fieldsID="8877f3b697e421558bd56d36a4d7a2d9" ns3:_="" ns4:_="">
    <xsd:import namespace="b3fe5981-60c0-4104-a1b1-a1fac9687ed0"/>
    <xsd:import namespace="e0e7bb2f-ff26-4fae-befd-4a9a53791a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5981-60c0-4104-a1b1-a1fac9687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7bb2f-ff26-4fae-befd-4a9a53791a9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AD648B-C72C-41AE-A15C-5519EC756C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C355FB-EEA8-44E8-A94B-4AD33EE4F0A2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0e7bb2f-ff26-4fae-befd-4a9a53791a98"/>
    <ds:schemaRef ds:uri="b3fe5981-60c0-4104-a1b1-a1fac9687ed0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173B873-7C0D-4F92-A34E-F0120807D6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e5981-60c0-4104-a1b1-a1fac9687ed0"/>
    <ds:schemaRef ds:uri="e0e7bb2f-ff26-4fae-befd-4a9a53791a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10642</TotalTime>
  <Words>776</Words>
  <Application>Microsoft Office PowerPoint</Application>
  <PresentationFormat>Widescreen</PresentationFormat>
  <Paragraphs>470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Office Theme</vt:lpstr>
      <vt:lpstr>1_Office Theme</vt:lpstr>
      <vt:lpstr>Tree Management in Islington  Islington Society</vt:lpstr>
      <vt:lpstr>Islington Tree Service</vt:lpstr>
      <vt:lpstr>Islington Tree Service</vt:lpstr>
      <vt:lpstr>PowerPoint Presentation</vt:lpstr>
      <vt:lpstr> </vt:lpstr>
      <vt:lpstr> </vt:lpstr>
      <vt:lpstr> </vt:lpstr>
      <vt:lpstr>Management of trees in Islington</vt:lpstr>
      <vt:lpstr>Management of trees in Islington</vt:lpstr>
      <vt:lpstr>Tree Management Crown lifting</vt:lpstr>
      <vt:lpstr>Tree Management Crown reduction</vt:lpstr>
      <vt:lpstr>Tree Management Pollarding </vt:lpstr>
      <vt:lpstr>Tree Management Pollarding/ Crown reduction</vt:lpstr>
      <vt:lpstr>Highbury New Park</vt:lpstr>
      <vt:lpstr>Highbury New Park</vt:lpstr>
      <vt:lpstr>Tree Management Felling</vt:lpstr>
      <vt:lpstr> </vt:lpstr>
      <vt:lpstr> </vt:lpstr>
      <vt:lpstr>Soil  </vt:lpstr>
      <vt:lpstr> </vt:lpstr>
      <vt:lpstr>St Johns Street</vt:lpstr>
      <vt:lpstr>Arboricultural Management       </vt:lpstr>
      <vt:lpstr>PowerPoint Presentation</vt:lpstr>
      <vt:lpstr>PowerPoint Presentation</vt:lpstr>
      <vt:lpstr>PowerPoint Presentation</vt:lpstr>
      <vt:lpstr>Canopy cover</vt:lpstr>
      <vt:lpstr>Canopy cover</vt:lpstr>
      <vt:lpstr>Canopy cover</vt:lpstr>
      <vt:lpstr>Inventory</vt:lpstr>
      <vt:lpstr>iTree eco inventory report </vt:lpstr>
      <vt:lpstr>iTree eco inventory report </vt:lpstr>
      <vt:lpstr>Inventory</vt:lpstr>
      <vt:lpstr>Value of our trees</vt:lpstr>
      <vt:lpstr>Tree Species</vt:lpstr>
      <vt:lpstr>iTree eco inventory report </vt:lpstr>
      <vt:lpstr>Targeted planting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change response</vt:lpstr>
      <vt:lpstr>What next</vt:lpstr>
      <vt:lpstr>What next</vt:lpstr>
      <vt:lpstr>What next</vt:lpstr>
      <vt:lpstr>What next</vt:lpstr>
      <vt:lpstr>What next</vt:lpstr>
      <vt:lpstr>Risks</vt:lpstr>
      <vt:lpstr>PowerPoint Presentation</vt:lpstr>
      <vt:lpstr>Thank you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Ryan, Jon</dc:creator>
  <cp:lastModifiedBy>Peter Kilborn</cp:lastModifiedBy>
  <cp:revision>627</cp:revision>
  <dcterms:created xsi:type="dcterms:W3CDTF">2017-09-03T11:22:57Z</dcterms:created>
  <dcterms:modified xsi:type="dcterms:W3CDTF">2023-04-12T10:39:15Z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0x010100BA496156611B3A4C9D3016DD1C82BE82</vt:lpwstr>
  </property>
</Properties>
</file>